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0"/>
  </p:notesMasterIdLst>
  <p:sldIdLst>
    <p:sldId id="322" r:id="rId2"/>
    <p:sldId id="286" r:id="rId3"/>
    <p:sldId id="340" r:id="rId4"/>
    <p:sldId id="343" r:id="rId5"/>
    <p:sldId id="324" r:id="rId6"/>
    <p:sldId id="323" r:id="rId7"/>
    <p:sldId id="333" r:id="rId8"/>
    <p:sldId id="334" r:id="rId9"/>
    <p:sldId id="335" r:id="rId10"/>
    <p:sldId id="336" r:id="rId11"/>
    <p:sldId id="337" r:id="rId12"/>
    <p:sldId id="344" r:id="rId13"/>
    <p:sldId id="338" r:id="rId14"/>
    <p:sldId id="339" r:id="rId15"/>
    <p:sldId id="345" r:id="rId16"/>
    <p:sldId id="341" r:id="rId17"/>
    <p:sldId id="342" r:id="rId18"/>
    <p:sldId id="31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hishek Neeralagi" initials="AN" lastIdx="1" clrIdx="0">
    <p:extLst>
      <p:ext uri="{19B8F6BF-5375-455C-9EA6-DF929625EA0E}">
        <p15:presenceInfo xmlns:p15="http://schemas.microsoft.com/office/powerpoint/2012/main" userId="5f421205d71074b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51" autoAdjust="0"/>
    <p:restoredTop sz="94660"/>
  </p:normalViewPr>
  <p:slideViewPr>
    <p:cSldViewPr snapToGrid="0">
      <p:cViewPr varScale="1">
        <p:scale>
          <a:sx n="82" d="100"/>
          <a:sy n="82" d="100"/>
        </p:scale>
        <p:origin x="59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9F302-5CC0-4E85-9DAD-D0FD63C413A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26D99-F104-4CF8-A0F1-D64AEC2175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5799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26D99-F104-4CF8-A0F1-D64AEC21753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4892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26D99-F104-4CF8-A0F1-D64AEC217531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9192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26D99-F104-4CF8-A0F1-D64AEC217531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379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26D99-F104-4CF8-A0F1-D64AEC217531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5668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26D99-F104-4CF8-A0F1-D64AEC217531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175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26D99-F104-4CF8-A0F1-D64AEC217531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752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9370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766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6607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8381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2001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869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1782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7555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3846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9184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2166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29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67" r:id="rId5"/>
    <p:sldLayoutId id="2147483672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25CBC0B-61A9-415C-81D9-34999C9AFC0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03" y="-28752"/>
            <a:ext cx="1219199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2FBDAB-8BC8-4D0B-88FD-02986DB901C1}"/>
              </a:ext>
            </a:extLst>
          </p:cNvPr>
          <p:cNvSpPr txBox="1"/>
          <p:nvPr/>
        </p:nvSpPr>
        <p:spPr>
          <a:xfrm>
            <a:off x="1467024" y="2106122"/>
            <a:ext cx="969786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000" b="1" dirty="0">
                <a:solidFill>
                  <a:srgbClr val="00B0F0"/>
                </a:solidFill>
              </a:rPr>
              <a:t>MANUFACTURING</a:t>
            </a:r>
            <a:r>
              <a:rPr lang="en-US" sz="5000" b="1" dirty="0">
                <a:solidFill>
                  <a:srgbClr val="FF0000"/>
                </a:solidFill>
              </a:rPr>
              <a:t> </a:t>
            </a:r>
            <a:r>
              <a:rPr lang="en-US" sz="5000" b="1" dirty="0"/>
              <a:t> </a:t>
            </a:r>
            <a:r>
              <a:rPr lang="en-US" sz="5000" b="1" dirty="0">
                <a:solidFill>
                  <a:schemeClr val="accent6">
                    <a:lumMod val="75000"/>
                  </a:schemeClr>
                </a:solidFill>
              </a:rPr>
              <a:t>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B13CAF-EC9B-45FB-8BA1-D0CEDEF952A3}"/>
              </a:ext>
            </a:extLst>
          </p:cNvPr>
          <p:cNvSpPr txBox="1"/>
          <p:nvPr/>
        </p:nvSpPr>
        <p:spPr>
          <a:xfrm>
            <a:off x="4926564" y="2777363"/>
            <a:ext cx="262767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3000" dirty="0"/>
          </a:p>
          <a:p>
            <a:pPr algn="ctr"/>
            <a:r>
              <a:rPr lang="en-US" b="1" dirty="0"/>
              <a:t>BY </a:t>
            </a:r>
          </a:p>
          <a:p>
            <a:pPr algn="ctr"/>
            <a:r>
              <a:rPr lang="en-US" b="1" dirty="0">
                <a:solidFill>
                  <a:schemeClr val="accent5"/>
                </a:solidFill>
              </a:rPr>
              <a:t>ABHISHEK NEERLAGI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9F2852-5998-459D-803D-A2A3BA39C7E7}"/>
              </a:ext>
            </a:extLst>
          </p:cNvPr>
          <p:cNvSpPr txBox="1"/>
          <p:nvPr/>
        </p:nvSpPr>
        <p:spPr>
          <a:xfrm>
            <a:off x="378616" y="3694826"/>
            <a:ext cx="2914994" cy="912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963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68829" y="160737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6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EMP_WISE REJECTED QTY</a:t>
            </a:r>
            <a:endParaRPr lang="en-IN" sz="2600" b="1" dirty="0">
              <a:solidFill>
                <a:schemeClr val="accent6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73AE-797B-4731-99F5-EE4B41C084D2}"/>
              </a:ext>
            </a:extLst>
          </p:cNvPr>
          <p:cNvSpPr txBox="1"/>
          <p:nvPr/>
        </p:nvSpPr>
        <p:spPr>
          <a:xfrm>
            <a:off x="4323653" y="1865906"/>
            <a:ext cx="7167622" cy="3251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/>
                </a:solidFill>
                <a:effectLst/>
              </a:rPr>
              <a:t>The quantity of rejected items attributed to individual employees.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/>
                </a:solidFill>
                <a:effectLst/>
              </a:rPr>
              <a:t>Identifies training needs or performance issues among employees.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/>
                </a:solidFill>
                <a:effectLst/>
              </a:rPr>
              <a:t>Column chart </a:t>
            </a:r>
            <a:r>
              <a:rPr lang="en-US" sz="1600" dirty="0">
                <a:solidFill>
                  <a:schemeClr val="tx2"/>
                </a:solidFill>
              </a:rPr>
              <a:t>showing </a:t>
            </a:r>
            <a:r>
              <a:rPr lang="en-US" sz="1600" b="0" i="0" dirty="0">
                <a:solidFill>
                  <a:schemeClr val="tx2"/>
                </a:solidFill>
                <a:effectLst/>
              </a:rPr>
              <a:t>ranking employees by rejected quantity.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/>
                </a:solidFill>
                <a:effectLst/>
              </a:rPr>
              <a:t>Identifying employees with high rejected quantities can indicate training needs or performance issues.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/>
                </a:solidFill>
                <a:effectLst/>
              </a:rPr>
              <a:t>Provide targeted training and performance feedback to improve employee skills and reduce rejected quantity.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25810-5F22-4F7C-A33D-405AD04D5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4704" y="2457242"/>
            <a:ext cx="3741646" cy="16622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28304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68829" y="160737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6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MACHINE_WISE REJECTED QTY</a:t>
            </a:r>
            <a:endParaRPr lang="en-IN" sz="2600" b="1" dirty="0">
              <a:solidFill>
                <a:schemeClr val="accent6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73AE-797B-4731-99F5-EE4B41C084D2}"/>
              </a:ext>
            </a:extLst>
          </p:cNvPr>
          <p:cNvSpPr txBox="1"/>
          <p:nvPr/>
        </p:nvSpPr>
        <p:spPr>
          <a:xfrm>
            <a:off x="4431962" y="1903613"/>
            <a:ext cx="7365585" cy="3785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The quantity of rejected items attributed to specific machines.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Helps optimize machine utilization and maintenance schedules.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Chart </a:t>
            </a:r>
            <a:r>
              <a:rPr lang="en-US" dirty="0">
                <a:solidFill>
                  <a:schemeClr val="tx2"/>
                </a:solidFill>
              </a:rPr>
              <a:t>s</a:t>
            </a:r>
            <a:r>
              <a:rPr lang="en-US" sz="1800" b="0" i="0" dirty="0">
                <a:solidFill>
                  <a:schemeClr val="tx2"/>
                </a:solidFill>
                <a:effectLst/>
              </a:rPr>
              <a:t>howing the machines with the highest rejected quantity.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Machines with high rejected quantities may indicate maintenance issues or inefficiencies in operation.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Schedule preventive maintenance and optimize machine utilization to reduce rejected quantity and downtime.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ECECEC"/>
              </a:solidFill>
              <a:effectLst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25810-5F22-4F7C-A33D-405AD04D5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3806" y="2476095"/>
            <a:ext cx="3703441" cy="16622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02763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68829" y="160737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6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PRODUCTION COMPARISON TREND</a:t>
            </a:r>
            <a:endParaRPr lang="en-IN" sz="2600" b="1" dirty="0">
              <a:solidFill>
                <a:schemeClr val="accent6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73AE-797B-4731-99F5-EE4B41C084D2}"/>
              </a:ext>
            </a:extLst>
          </p:cNvPr>
          <p:cNvSpPr txBox="1"/>
          <p:nvPr/>
        </p:nvSpPr>
        <p:spPr>
          <a:xfrm>
            <a:off x="4590701" y="1875333"/>
            <a:ext cx="7365585" cy="8765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ECECEC"/>
              </a:solidFill>
              <a:effectLst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25810-5F22-4F7C-A33D-405AD04D5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5714" y="2394409"/>
            <a:ext cx="4022435" cy="15082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CB55F4-9651-4BF4-AB72-EF6216875B2F}"/>
              </a:ext>
            </a:extLst>
          </p:cNvPr>
          <p:cNvSpPr txBox="1"/>
          <p:nvPr/>
        </p:nvSpPr>
        <p:spPr>
          <a:xfrm>
            <a:off x="4864431" y="1677369"/>
            <a:ext cx="6956782" cy="3785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Analysis of production quantities over time to identify trends and patterns.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Provides insights into production fluctuations and seasonality.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Line graph showing production trend over multiple time periods.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Analyzing production trends over time reveals patterns and seasonality in demand.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Adjust production schedules and inventory levels to meet fluctuating demand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7166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68829" y="160737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6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REJECTED vs MANUFACTURED </a:t>
            </a:r>
            <a:endParaRPr lang="en-IN" sz="2600" b="1" dirty="0">
              <a:solidFill>
                <a:schemeClr val="accent6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73AE-797B-4731-99F5-EE4B41C084D2}"/>
              </a:ext>
            </a:extLst>
          </p:cNvPr>
          <p:cNvSpPr txBox="1"/>
          <p:nvPr/>
        </p:nvSpPr>
        <p:spPr>
          <a:xfrm>
            <a:off x="4394255" y="1526541"/>
            <a:ext cx="7365585" cy="4477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A comparison between total manufactured quantity and total quantity rejected.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Evaluates the efficiency and quality of the manufacturing process.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Donut chart comparing the percentages  between manufactured and rejected quantities.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Comparing manufactured quantity to rejected quantity provides insights into the effectiveness of quality control measures.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Set quality targets and implement continuous improvement initiatives to reduce the proportion of rejected quantity.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25810-5F22-4F7C-A33D-405AD04D5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539" y="2243581"/>
            <a:ext cx="3185774" cy="200790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67035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68829" y="160737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6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DEPT_WISE REJECTED vs MANUFACTURED </a:t>
            </a:r>
            <a:endParaRPr lang="en-IN" sz="2600" b="1" dirty="0">
              <a:solidFill>
                <a:schemeClr val="accent6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73AE-797B-4731-99F5-EE4B41C084D2}"/>
              </a:ext>
            </a:extLst>
          </p:cNvPr>
          <p:cNvSpPr txBox="1"/>
          <p:nvPr/>
        </p:nvSpPr>
        <p:spPr>
          <a:xfrm>
            <a:off x="4394255" y="1526541"/>
            <a:ext cx="7365585" cy="47545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Breakdown of manufactured and rejected quantities by department.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Identifies areas for improvement and allocation of resources.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2"/>
                </a:solidFill>
              </a:rPr>
              <a:t>Clustered </a:t>
            </a:r>
            <a:r>
              <a:rPr lang="en-US" sz="1800" b="0" i="0" dirty="0">
                <a:solidFill>
                  <a:schemeClr val="tx2"/>
                </a:solidFill>
                <a:effectLst/>
              </a:rPr>
              <a:t>column chart comparing manufactured and rejected quantities by department.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Variations in manufacture and rejected quantities among departments indicate areas for improvement.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Allocate resources and prioritize quality improvement efforts based on departmental performance.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endParaRPr lang="en-IN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25810-5F22-4F7C-A33D-405AD04D5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160" y="2357127"/>
            <a:ext cx="3589724" cy="214374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41744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324454" y="377794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SUMMARY</a:t>
            </a:r>
            <a:endParaRPr lang="en-IN" sz="2600" b="1" dirty="0">
              <a:solidFill>
                <a:schemeClr val="accent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E7EEA2-0727-4A5B-893F-188A1E36D1B6}"/>
              </a:ext>
            </a:extLst>
          </p:cNvPr>
          <p:cNvSpPr txBox="1"/>
          <p:nvPr/>
        </p:nvSpPr>
        <p:spPr>
          <a:xfrm>
            <a:off x="562365" y="1082661"/>
            <a:ext cx="10758055" cy="4246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3000" dirty="0">
              <a:solidFill>
                <a:srgbClr val="C00000"/>
              </a:solidFill>
              <a:latin typeface="Söhne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rgbClr val="252423"/>
                </a:solidFill>
                <a:effectLst/>
              </a:rPr>
              <a:t>At 92,52,803, 10-11-2015 had the highest Sum of Manufactured Qty and was 1,052.74% higher than 12-11-2015, which had the lowest Sum of Manufactured Qty at 8,02,677.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rgbClr val="252423"/>
                </a:solidFill>
                <a:effectLst/>
              </a:rPr>
              <a:t>10-11-2015 accounted for 10.66% of Sum of Manufactured Qty.</a:t>
            </a:r>
            <a:endParaRPr lang="en-US" sz="1800" dirty="0">
              <a:solidFill>
                <a:srgbClr val="252423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rgbClr val="252423"/>
                </a:solidFill>
                <a:effectLst/>
              </a:rPr>
              <a:t>﻿Across all 11 Emp Name, Sum of Rejected Qty ranged from 130 to 500.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rgbClr val="252423"/>
                </a:solidFill>
                <a:effectLst/>
              </a:rPr>
              <a:t>Sum of Manufactured Qty and total Sum of Rejected Qty are positively correlated with each other.</a:t>
            </a:r>
            <a:endParaRPr lang="en-US" sz="1800" dirty="0">
              <a:solidFill>
                <a:srgbClr val="252423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rgbClr val="252423"/>
                </a:solidFill>
                <a:effectLst/>
              </a:rPr>
              <a:t>Sum of Manufactured Qty and Sum of Rejected Qty diverged the most when the Department Name was Woven </a:t>
            </a:r>
            <a:r>
              <a:rPr lang="en-US" sz="1800" i="0" dirty="0" err="1">
                <a:solidFill>
                  <a:srgbClr val="252423"/>
                </a:solidFill>
                <a:effectLst/>
              </a:rPr>
              <a:t>Lables</a:t>
            </a:r>
            <a:r>
              <a:rPr lang="en-US" sz="1800" i="0" dirty="0">
                <a:solidFill>
                  <a:srgbClr val="252423"/>
                </a:solidFill>
                <a:effectLst/>
              </a:rPr>
              <a:t>, when Sum of Manufactured Qty were 57,679,298 higher than Sum of Rejected Qty.</a:t>
            </a:r>
            <a:endParaRPr lang="en-IN" sz="1800" dirty="0">
              <a:solidFill>
                <a:srgbClr val="C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4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344845" y="248585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lang="en-IN" sz="2600" b="1" dirty="0">
              <a:solidFill>
                <a:schemeClr val="accent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E7EEA2-0727-4A5B-893F-188A1E36D1B6}"/>
              </a:ext>
            </a:extLst>
          </p:cNvPr>
          <p:cNvSpPr txBox="1"/>
          <p:nvPr/>
        </p:nvSpPr>
        <p:spPr>
          <a:xfrm>
            <a:off x="496394" y="879014"/>
            <a:ext cx="11199212" cy="69705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chemeClr val="tx2"/>
                </a:solidFill>
                <a:effectLst/>
              </a:rPr>
              <a:t>Monitoring the manufacture quantity provides insights into production volumes, enabling efficient resource allocation and scheduling to meet demand.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chemeClr val="tx2"/>
                </a:solidFill>
                <a:effectLst/>
              </a:rPr>
              <a:t>Analyzing rejected quantity helps identify areas for quality improvement, leading to reduced waste, improved product quality, and enhanced customer satisfaction.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chemeClr val="tx2"/>
                </a:solidFill>
                <a:effectLst/>
              </a:rPr>
              <a:t>Tracking processed quantity indicates the efficiency of manufacturing processes and highlights areas for optimization to increase throughput and reduce cycle times.</a:t>
            </a:r>
            <a:endParaRPr lang="en-US" sz="1500" dirty="0">
              <a:solidFill>
                <a:schemeClr val="tx2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chemeClr val="tx2"/>
                </a:solidFill>
                <a:effectLst/>
              </a:rPr>
              <a:t>Understanding wastage quantity allows for the identification of inefficiencies in material usage and production processes, facilitating waste reduction initiatives and cost savings.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chemeClr val="tx2"/>
                </a:solidFill>
                <a:effectLst/>
              </a:rPr>
              <a:t>Employee-wise rejected quantity data aids in identifying training needs and performance issues, enabling targeted interventions to improve employee skills and reduce defects.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chemeClr val="tx2"/>
                </a:solidFill>
                <a:effectLst/>
              </a:rPr>
              <a:t>Machine-wise rejected quantity insights facilitate maintenance scheduling and operational improvements to minimize downtime, enhance machine efficiency, and reduce rejection rates.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chemeClr val="tx2"/>
                </a:solidFill>
                <a:effectLst/>
              </a:rPr>
              <a:t>Analysis of production comparison trends over time enables proactive adjustments to production schedules and resource allocation to meet changing demand patterns efficiently.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b="0" i="0" dirty="0">
                <a:solidFill>
                  <a:schemeClr val="tx2"/>
                </a:solidFill>
                <a:effectLst/>
              </a:rPr>
              <a:t>Comparing manufacture and rejected quantities provides a holistic view of production quality, guiding efforts to reduce rejection rates and improve overall process efficiency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2"/>
              </a:solidFill>
              <a:effectLst/>
              <a:latin typeface="Söhne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156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1703C8-A311-438B-9EA1-FCEE0650D2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" t="320" b="-320"/>
          <a:stretch/>
        </p:blipFill>
        <p:spPr>
          <a:xfrm>
            <a:off x="452053" y="481844"/>
            <a:ext cx="11287893" cy="589431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41965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E73ED-689D-4490-9A97-C5F040B36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8478" y="2915305"/>
            <a:ext cx="10515600" cy="1325563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accent2"/>
                </a:solidFill>
              </a:rPr>
              <a:t>THANK YOU </a:t>
            </a:r>
            <a:endParaRPr lang="en-IN" sz="5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575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315027" y="377794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lang="en-IN" sz="2600" b="1" dirty="0">
              <a:solidFill>
                <a:schemeClr val="accent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E7EEA2-0727-4A5B-893F-188A1E36D1B6}"/>
              </a:ext>
            </a:extLst>
          </p:cNvPr>
          <p:cNvSpPr txBox="1"/>
          <p:nvPr/>
        </p:nvSpPr>
        <p:spPr>
          <a:xfrm>
            <a:off x="628353" y="1393746"/>
            <a:ext cx="10758055" cy="29540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</a:rPr>
              <a:t>The manufacturing industry produces clothing and accessories through various stages, including design, fabric sourcing, cutting, sewing, and finishing. It operates globally and caters to diverse consumer preferences.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</a:rPr>
              <a:t>This project aims to innovate and improve manufacturing processes to enhance efficiency, sustainability, and competitiveness within the industry.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851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315027" y="377794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PROCESS</a:t>
            </a:r>
            <a:endParaRPr lang="en-IN" sz="2600" b="1" dirty="0">
              <a:solidFill>
                <a:schemeClr val="accent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E7EEA2-0727-4A5B-893F-188A1E36D1B6}"/>
              </a:ext>
            </a:extLst>
          </p:cNvPr>
          <p:cNvSpPr txBox="1"/>
          <p:nvPr/>
        </p:nvSpPr>
        <p:spPr>
          <a:xfrm>
            <a:off x="211332" y="1198770"/>
            <a:ext cx="10758055" cy="420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data was found in a text form and we did ,cleaning inconsistencies, transforming it into a usable format, and structuring it for efficient analysis.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planed the layout, we selected suitable visualizations (charts, gauges), and incorporate interactivity to make the dashboard user-friendly and informative. Decided where each KPI, chart, and slicer will be placed.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Based on the requirements, we created the charts and visualizations using the manufactured dataset.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did all the necessary calculations according to the business requirements.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893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315027" y="377794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OBJECTIVES</a:t>
            </a:r>
            <a:endParaRPr lang="en-IN" sz="2600" b="1" dirty="0">
              <a:solidFill>
                <a:schemeClr val="accent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E7EEA2-0727-4A5B-893F-188A1E36D1B6}"/>
              </a:ext>
            </a:extLst>
          </p:cNvPr>
          <p:cNvSpPr txBox="1"/>
          <p:nvPr/>
        </p:nvSpPr>
        <p:spPr>
          <a:xfrm>
            <a:off x="484710" y="1311891"/>
            <a:ext cx="10758055" cy="3992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Track total Manufactured Quantity over time.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Monitor Rejected Quantity to identify quality issues.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Measure Processed Quantity as a key production metric.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Calculate and track Wastage Quantity to reduce waste.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Analyze Employee-wise Rejected Quantity to find training or process gaps.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Review Machine-wise Rejected Quantity to detect equipment-related problems.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Observe Production Comparison Trend to see how production performance changes over time.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Analyze Department-wise Manufacture vs. Rejected Quantity to identify departmental efficiency.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Compare Manufacture vs. Rejected Quantity to monitor rejection rate.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961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448951" y="245097"/>
            <a:ext cx="10758055" cy="501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accent5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DATA  OVERVIEW </a:t>
            </a:r>
            <a:endParaRPr lang="en-IN" sz="2000" b="1" dirty="0">
              <a:solidFill>
                <a:schemeClr val="accent5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2E8662-74B3-4A96-948F-770E5B9F2197}"/>
              </a:ext>
            </a:extLst>
          </p:cNvPr>
          <p:cNvSpPr txBox="1"/>
          <p:nvPr/>
        </p:nvSpPr>
        <p:spPr>
          <a:xfrm>
            <a:off x="448951" y="862082"/>
            <a:ext cx="11294097" cy="6329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dataset captures detailed daily manufacturing data, including buyer and customer details, department-wise production records, employee information, processed and produced quantities, costs, and total order values—providing a comprehensive view of operational performance.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'MANUFACTURING DATASET' file has </a:t>
            </a:r>
            <a:r>
              <a:rPr lang="en-US" sz="1600" b="1" dirty="0">
                <a:solidFill>
                  <a:schemeClr val="accent5"/>
                </a:solidFill>
              </a:rPr>
              <a:t>10679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rows </a:t>
            </a:r>
            <a:r>
              <a:rPr lang="en-US" sz="1600" dirty="0"/>
              <a:t>and </a:t>
            </a:r>
            <a:r>
              <a:rPr lang="en-US" sz="1600" b="1" dirty="0">
                <a:solidFill>
                  <a:schemeClr val="accent5"/>
                </a:solidFill>
              </a:rPr>
              <a:t>68</a:t>
            </a:r>
            <a:r>
              <a:rPr lang="en-US" sz="1600" dirty="0"/>
              <a:t> columns.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The dataset includes a 'Machine Name' column, which lists the names of various machines used in the manufacturing process , based on the dataset we have total </a:t>
            </a:r>
            <a:r>
              <a:rPr lang="en-US" sz="1600" b="1" dirty="0">
                <a:solidFill>
                  <a:schemeClr val="accent5"/>
                </a:solidFill>
              </a:rPr>
              <a:t>87</a:t>
            </a:r>
            <a:r>
              <a:rPr lang="en-US" sz="1600" dirty="0">
                <a:solidFill>
                  <a:schemeClr val="accent5"/>
                </a:solidFill>
              </a:rPr>
              <a:t> </a:t>
            </a:r>
            <a:r>
              <a:rPr lang="en-US" sz="1600" dirty="0"/>
              <a:t>Machines.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The total number of unique employees in the provided dataset is </a:t>
            </a:r>
            <a:r>
              <a:rPr lang="en-US" sz="1600" b="1" dirty="0">
                <a:solidFill>
                  <a:schemeClr val="accent5"/>
                </a:solidFill>
              </a:rPr>
              <a:t>129</a:t>
            </a:r>
            <a:r>
              <a:rPr lang="en-US" sz="1600" dirty="0">
                <a:solidFill>
                  <a:schemeClr val="accent5"/>
                </a:solidFill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Based on the provided dataset, the month in which the whole manufacturing activity is predominantly done is </a:t>
            </a:r>
            <a:r>
              <a:rPr lang="en-US" sz="1600" b="1" dirty="0">
                <a:solidFill>
                  <a:schemeClr val="accent5"/>
                </a:solidFill>
              </a:rPr>
              <a:t>November.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Date and Time Information ,The dataset includes various date and time columns such as Doc Date, End Time, Fiscal Date, Fiscal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DateTime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 SO Del Date, SO Delivery Date, SO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Docdate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 SO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DocDate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F, SO Expected Delivery F, So Posting Date, Start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Time,U_GRCDate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 and WO Date .which can be used to analyze production trends over time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Production quantities are recorded in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Balance Qty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Manufactured Qty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Press Qty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Processed Qty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Produced Qty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Rejected Qty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today Manufactured qty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. The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Man/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Rejc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and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Rejected Qty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columns indicate quality control aspects. while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Final Processed Qty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and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Unicode MS"/>
              </a:rPr>
              <a:t>Is Final Process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track the completion of production stages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540695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68829" y="160737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6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MANUFACTURED QTY</a:t>
            </a:r>
            <a:endParaRPr lang="en-IN" sz="2600" b="1" dirty="0">
              <a:solidFill>
                <a:schemeClr val="accent6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73AE-797B-4731-99F5-EE4B41C084D2}"/>
              </a:ext>
            </a:extLst>
          </p:cNvPr>
          <p:cNvSpPr txBox="1"/>
          <p:nvPr/>
        </p:nvSpPr>
        <p:spPr>
          <a:xfrm>
            <a:off x="3763651" y="1712678"/>
            <a:ext cx="7807951" cy="29540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accent6">
                    <a:lumMod val="50000"/>
                  </a:schemeClr>
                </a:solidFill>
                <a:effectLst/>
              </a:rPr>
              <a:t>The total quantity of items produced within a specific time frame.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accent6">
                    <a:lumMod val="50000"/>
                  </a:schemeClr>
                </a:solidFill>
                <a:effectLst/>
              </a:rPr>
              <a:t>Indicates the volume of output from the manufacturing process.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accent6">
                    <a:lumMod val="50000"/>
                  </a:schemeClr>
                </a:solidFill>
              </a:rPr>
              <a:t>Card</a:t>
            </a:r>
            <a:r>
              <a:rPr lang="en-US" sz="1800" b="0" i="0" dirty="0">
                <a:solidFill>
                  <a:schemeClr val="accent6">
                    <a:lumMod val="50000"/>
                  </a:schemeClr>
                </a:solidFill>
                <a:effectLst/>
              </a:rPr>
              <a:t> showing production quantity over time.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accent6">
                    <a:lumMod val="50000"/>
                  </a:schemeClr>
                </a:solidFill>
                <a:effectLst/>
              </a:rPr>
              <a:t>Tracking the manufacture quantity over time can reveal production trends, such as seasonality or periods of high demand.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accent6">
                    <a:lumMod val="50000"/>
                  </a:schemeClr>
                </a:solidFill>
                <a:effectLst/>
              </a:rPr>
              <a:t>Identify peak production periods to optimize resource allocation and scheduling</a:t>
            </a:r>
            <a:r>
              <a:rPr lang="en-US" sz="18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25810-5F22-4F7C-A33D-405AD04D5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96" y="2429442"/>
            <a:ext cx="2500405" cy="1276523"/>
          </a:xfrm>
          <a:prstGeom prst="rect">
            <a:avLst/>
          </a:prstGeom>
          <a:ln>
            <a:solidFill>
              <a:srgbClr val="00B0F0"/>
            </a:solidFill>
          </a:ln>
          <a:effectLst>
            <a:glow rad="139700">
              <a:srgbClr val="0070C0">
                <a:alpha val="40000"/>
              </a:srgbClr>
            </a:glow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943201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68829" y="160737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6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 REJECTED QTY</a:t>
            </a:r>
            <a:endParaRPr lang="en-IN" sz="2600" b="1" dirty="0">
              <a:solidFill>
                <a:schemeClr val="accent6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73AE-797B-4731-99F5-EE4B41C084D2}"/>
              </a:ext>
            </a:extLst>
          </p:cNvPr>
          <p:cNvSpPr txBox="1"/>
          <p:nvPr/>
        </p:nvSpPr>
        <p:spPr>
          <a:xfrm>
            <a:off x="3716517" y="1582340"/>
            <a:ext cx="780795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The quantity of items rejected during the manufacturing process due to defects or quality issues.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Reflects the effectiveness of quality control measures.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2"/>
                </a:solidFill>
              </a:rPr>
              <a:t>Card showing </a:t>
            </a:r>
            <a:r>
              <a:rPr lang="en-US" sz="1800" b="0" i="0" dirty="0">
                <a:solidFill>
                  <a:schemeClr val="tx2"/>
                </a:solidFill>
                <a:effectLst/>
              </a:rPr>
              <a:t>rejected quantity to total production.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Monitoring rejected quantity helps identify quality issues in the manufacturing process.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Investigate root causes of rejected items to implement corrective actions and improve quality control procedures.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25810-5F22-4F7C-A33D-405AD04D5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0896" y="2442602"/>
            <a:ext cx="2500405" cy="1250203"/>
          </a:xfrm>
          <a:prstGeom prst="rect">
            <a:avLst/>
          </a:prstGeom>
          <a:ln>
            <a:solidFill>
              <a:srgbClr val="00B0F0"/>
            </a:solidFill>
          </a:ln>
          <a:effectLst>
            <a:glow rad="139700">
              <a:srgbClr val="0070C0">
                <a:alpha val="40000"/>
              </a:srgbClr>
            </a:glow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629959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68829" y="160737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6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 PROCESSED QTY</a:t>
            </a:r>
            <a:endParaRPr lang="en-IN" sz="2600" b="1" dirty="0">
              <a:solidFill>
                <a:schemeClr val="accent6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73AE-797B-4731-99F5-EE4B41C084D2}"/>
              </a:ext>
            </a:extLst>
          </p:cNvPr>
          <p:cNvSpPr txBox="1"/>
          <p:nvPr/>
        </p:nvSpPr>
        <p:spPr>
          <a:xfrm>
            <a:off x="3716517" y="1582340"/>
            <a:ext cx="780795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The quantity of items successfully completed through the manufacturing process.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Indicates the portion of production meeting quality standards.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2"/>
                </a:solidFill>
              </a:rPr>
              <a:t>Card </a:t>
            </a:r>
            <a:r>
              <a:rPr lang="en-US" sz="1800" b="0" i="0" dirty="0">
                <a:solidFill>
                  <a:schemeClr val="tx2"/>
                </a:solidFill>
                <a:effectLst/>
              </a:rPr>
              <a:t>illustrating the total processed quantity.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Comparing processed quantity to total production indicates the efficiency of the manufacturing process.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Streamline production processes and reduce cycle times to increase the proportion of processed quantity.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25810-5F22-4F7C-A33D-405AD04D5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0896" y="2457999"/>
            <a:ext cx="2500405" cy="1219408"/>
          </a:xfrm>
          <a:prstGeom prst="rect">
            <a:avLst/>
          </a:prstGeom>
          <a:ln>
            <a:solidFill>
              <a:srgbClr val="00B0F0"/>
            </a:solidFill>
          </a:ln>
          <a:effectLst>
            <a:glow rad="139700">
              <a:srgbClr val="0070C0">
                <a:alpha val="40000"/>
              </a:srgbClr>
            </a:glow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488192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BBD5BE5-69A5-91BB-659F-D58E00EE0157}"/>
              </a:ext>
            </a:extLst>
          </p:cNvPr>
          <p:cNvSpPr txBox="1"/>
          <p:nvPr/>
        </p:nvSpPr>
        <p:spPr>
          <a:xfrm>
            <a:off x="68829" y="160737"/>
            <a:ext cx="1075805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b="1" dirty="0">
                <a:solidFill>
                  <a:schemeClr val="accent6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  WASTAGE QTY</a:t>
            </a:r>
            <a:endParaRPr lang="en-IN" sz="2600" b="1" dirty="0">
              <a:solidFill>
                <a:schemeClr val="accent6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D73AE-797B-4731-99F5-EE4B41C084D2}"/>
              </a:ext>
            </a:extLst>
          </p:cNvPr>
          <p:cNvSpPr txBox="1"/>
          <p:nvPr/>
        </p:nvSpPr>
        <p:spPr>
          <a:xfrm>
            <a:off x="3716517" y="1582340"/>
            <a:ext cx="7807951" cy="420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The quantity of materials wasted during the manufacturing process.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Highlights inefficiencies in material usage and production processes.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Card s</a:t>
            </a:r>
            <a:r>
              <a:rPr lang="en-US" sz="1800" b="0" i="0" dirty="0">
                <a:solidFill>
                  <a:schemeClr val="tx2"/>
                </a:solidFill>
                <a:effectLst/>
              </a:rPr>
              <a:t>howing the breakdown of waste by material type.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Analyzing wastage quantity highlights inefficiencies in material usage and production processes.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Implement waste reduction strategies such as lean manufacturing principles or recycling initiatives to minimize wastage.</a:t>
            </a:r>
          </a:p>
          <a:p>
            <a:pPr algn="just">
              <a:lnSpc>
                <a:spcPct val="150000"/>
              </a:lnSpc>
            </a:pPr>
            <a:endParaRPr lang="en-IN" dirty="0"/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ECECEC"/>
              </a:solidFill>
              <a:effectLst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25810-5F22-4F7C-A33D-405AD04D5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5532" y="2457999"/>
            <a:ext cx="2451133" cy="1219408"/>
          </a:xfrm>
          <a:prstGeom prst="rect">
            <a:avLst/>
          </a:prstGeom>
          <a:ln>
            <a:solidFill>
              <a:srgbClr val="00B0F0"/>
            </a:solidFill>
          </a:ln>
          <a:effectLst>
            <a:glow rad="139700">
              <a:srgbClr val="0070C0">
                <a:alpha val="40000"/>
              </a:srgbClr>
            </a:glow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4097863308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4735</TotalTime>
  <Words>1349</Words>
  <Application>Microsoft Office PowerPoint</Application>
  <PresentationFormat>Widescreen</PresentationFormat>
  <Paragraphs>110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Aharoni</vt:lpstr>
      <vt:lpstr>Arial</vt:lpstr>
      <vt:lpstr>Arial Unicode MS</vt:lpstr>
      <vt:lpstr>Avenir Next LT Pro</vt:lpstr>
      <vt:lpstr>Calibri</vt:lpstr>
      <vt:lpstr>Söhne</vt:lpstr>
      <vt:lpstr>ShapesVTI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Date Functions    Prepared By: Group 6 Abhishek Ambika Himanjali Karthika Naresh Pravalika Rakhi</dc:title>
  <dc:creator>Sahu, Himanjali</dc:creator>
  <cp:lastModifiedBy>Abhishek Neeralagi</cp:lastModifiedBy>
  <cp:revision>118</cp:revision>
  <dcterms:created xsi:type="dcterms:W3CDTF">2025-01-04T11:38:46Z</dcterms:created>
  <dcterms:modified xsi:type="dcterms:W3CDTF">2025-07-20T06:58:26Z</dcterms:modified>
</cp:coreProperties>
</file>

<file path=docProps/thumbnail.jpeg>
</file>